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80FCF3-73DC-4DA3-9C0D-7D9823953381}">
  <a:tblStyle styleId="{DA80FCF3-73DC-4DA3-9C0D-7D982395338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3a7434b22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3a7434b22_0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000"/>
              <a:t>Overall the first week proved to be a great learning curve, we worked on understanding functional data and learning how to represent is using FPCA. We also did some exploring and visualization of the discrete dataset</a:t>
            </a:r>
            <a:endParaRPr/>
          </a:p>
        </p:txBody>
      </p:sp>
      <p:sp>
        <p:nvSpPr>
          <p:cNvPr id="162" name="Google Shape;162;g123a7434b22_0_9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3a7434b2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3a7434b22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Moving on we want to dig deeper into </a:t>
            </a:r>
            <a:r>
              <a:rPr lang="en-US"/>
              <a:t>dimensionality</a:t>
            </a:r>
            <a:r>
              <a:rPr lang="en-US"/>
              <a:t> </a:t>
            </a:r>
            <a:r>
              <a:rPr lang="en-US"/>
              <a:t>reduction</a:t>
            </a:r>
            <a:r>
              <a:rPr lang="en-US"/>
              <a:t> techniques, Maybe try Deep learning tools such as </a:t>
            </a:r>
            <a:r>
              <a:rPr lang="en-US"/>
              <a:t>autoencoders.</a:t>
            </a:r>
            <a:endParaRPr/>
          </a:p>
        </p:txBody>
      </p:sp>
      <p:sp>
        <p:nvSpPr>
          <p:cNvPr id="169" name="Google Shape;169;g123a7434b22_0_2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 name="Google Shape;8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85750" lvl="0" marL="457200" rtl="0" algn="l">
              <a:spcBef>
                <a:spcPts val="0"/>
              </a:spcBef>
              <a:spcAft>
                <a:spcPts val="0"/>
              </a:spcAft>
              <a:buClr>
                <a:schemeClr val="dk1"/>
              </a:buClr>
              <a:buSzPts val="900"/>
              <a:buChar char="●"/>
            </a:pPr>
            <a:r>
              <a:rPr lang="en-US" sz="900"/>
              <a:t>The project is based on a study of Osteoarthritis patients for the purpose of early intervention.</a:t>
            </a:r>
            <a:endParaRPr sz="900"/>
          </a:p>
          <a:p>
            <a:pPr indent="-285750" lvl="0" marL="457200" rtl="0" algn="l">
              <a:spcBef>
                <a:spcPts val="0"/>
              </a:spcBef>
              <a:spcAft>
                <a:spcPts val="0"/>
              </a:spcAft>
              <a:buClr>
                <a:schemeClr val="dk1"/>
              </a:buClr>
              <a:buSzPts val="900"/>
              <a:buChar char="●"/>
            </a:pPr>
            <a:r>
              <a:rPr lang="en-US" sz="900"/>
              <a:t>A study was conducted using force plates to measure the multidimensional impact of the ground’s force on a person’s knee. </a:t>
            </a:r>
            <a:endParaRPr sz="900"/>
          </a:p>
          <a:p>
            <a:pPr indent="-285750" lvl="0" marL="457200" rtl="0" algn="l">
              <a:spcBef>
                <a:spcPts val="0"/>
              </a:spcBef>
              <a:spcAft>
                <a:spcPts val="0"/>
              </a:spcAft>
              <a:buClr>
                <a:schemeClr val="dk1"/>
              </a:buClr>
              <a:buSzPts val="900"/>
              <a:buChar char="●"/>
            </a:pPr>
            <a:r>
              <a:rPr lang="en-US" sz="900"/>
              <a:t>Ultimately, the client wanted to know if we can use dimension reduction to locate the most important elements and develop features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3a7434b22_0_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 name="Google Shape;90;g123a7434b22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g123a7434b22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we looked at some summary statistics of the data:</a:t>
            </a:r>
            <a:endParaRPr/>
          </a:p>
          <a:p>
            <a:pPr indent="0" lvl="0" marL="0" rtl="0" algn="l">
              <a:spcBef>
                <a:spcPts val="0"/>
              </a:spcBef>
              <a:spcAft>
                <a:spcPts val="0"/>
              </a:spcAft>
              <a:buNone/>
            </a:pPr>
            <a:r>
              <a:rPr lang="en-US"/>
              <a:t>For 2291 participants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3a7434b22_0_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g123a7434b22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g123a7434b22_0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b="1" lang="en-US" sz="1500"/>
              <a:t>We replicated the time series plots that were provided by Kerry. These show the Ground reaction force in x y and z dimensions over about 3000 time points</a:t>
            </a:r>
            <a:endParaRPr b="1" sz="1500"/>
          </a:p>
          <a:p>
            <a:pPr indent="0" lvl="0" marL="0" rtl="0" algn="l">
              <a:lnSpc>
                <a:spcPct val="115000"/>
              </a:lnSpc>
              <a:spcBef>
                <a:spcPts val="0"/>
              </a:spcBef>
              <a:spcAft>
                <a:spcPts val="0"/>
              </a:spcAft>
              <a:buClr>
                <a:schemeClr val="dk1"/>
              </a:buClr>
              <a:buSzPts val="1100"/>
              <a:buFont typeface="Arial"/>
              <a:buNone/>
            </a:pPr>
            <a:r>
              <a:rPr b="1" lang="en-US" sz="1500"/>
              <a:t>Each observation </a:t>
            </a:r>
            <a:r>
              <a:rPr b="1" lang="en-US" sz="1500"/>
              <a:t>represents</a:t>
            </a:r>
            <a:r>
              <a:rPr b="1" lang="en-US" sz="1500"/>
              <a:t> a trial, x shows the time and y shows the GRF</a:t>
            </a:r>
            <a:endParaRPr b="1" sz="15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3a7434b22_0_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g123a7434b22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g123a7434b22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500"/>
              <a:t>The stance plots are much easier to understand as they have been time normalised.</a:t>
            </a:r>
            <a:endParaRPr b="1" sz="1500"/>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3a7434b22_0_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g123a7434b22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g123a7434b22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COP seems to start in the front of the foots and shift towards the back whereas, in the y dimensions it stays pretty much constant.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3a7434b22_0_4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g123a7434b22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g123a7434b22_0_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t>We then created some time series box plots with outliers for the stance variables.</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SzPts val="1100"/>
              <a:buNone/>
            </a:pPr>
            <a:r>
              <a:rPr lang="en-US" sz="1000"/>
              <a:t>We can observe in the boxplot the median in black, the central region (where the 50% of our observations lie) is in pink and the envelopes and vertical lines in blue. The outliers detected are represented with a red dashed line.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3b782f031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3b782f031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t>We can see that no outliers are detected for x and z dimensions. These are initial plots and the outliers are detected through some predefined threshold or method that we are yet to explore. This can be altered and we can play around with it to determine what would be the appropriate outlier technique for our case</a:t>
            </a:r>
            <a:endParaRPr sz="1000"/>
          </a:p>
          <a:p>
            <a:pPr indent="0" lvl="0" marL="0" rtl="0" algn="l">
              <a:spcBef>
                <a:spcPts val="0"/>
              </a:spcBef>
              <a:spcAft>
                <a:spcPts val="0"/>
              </a:spcAft>
              <a:buClr>
                <a:schemeClr val="dk1"/>
              </a:buClr>
              <a:buFont typeface="Arial"/>
              <a:buNone/>
            </a:pPr>
            <a:r>
              <a:t/>
            </a:r>
            <a:endParaRPr/>
          </a:p>
          <a:p>
            <a:pPr indent="0" lvl="0" marL="0" rtl="0" algn="l">
              <a:spcBef>
                <a:spcPts val="360"/>
              </a:spcBef>
              <a:spcAft>
                <a:spcPts val="0"/>
              </a:spcAft>
              <a:buNone/>
            </a:pPr>
            <a:r>
              <a:t/>
            </a:r>
            <a:endParaRPr/>
          </a:p>
        </p:txBody>
      </p:sp>
      <p:sp>
        <p:nvSpPr>
          <p:cNvPr id="143" name="Google Shape;143;g123b782f031_0_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3a7434b22_0_1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0" name="Google Shape;150;g123a7434b2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g123a7434b22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t>Then we tried some functional principal component analysis plots . We tried using BSplines as shown in the first plot and we also tried Fourier basis since it seemed to be worth exploring since our observations seem to be sinusoidal in nature. However, these are still a work in progress and we are still trying to figure them out.</a:t>
            </a:r>
            <a:endParaRPr sz="10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b="0" l="0" r="0" t="0"/>
          <a:stretch/>
        </p:blipFill>
        <p:spPr>
          <a:xfrm>
            <a:off x="7543800" y="6118225"/>
            <a:ext cx="968375" cy="434975"/>
          </a:xfrm>
          <a:prstGeom prst="rect">
            <a:avLst/>
          </a:prstGeom>
          <a:noFill/>
          <a:ln>
            <a:noFill/>
          </a:ln>
        </p:spPr>
      </p:pic>
      <p:sp>
        <p:nvSpPr>
          <p:cNvPr id="20" name="Google Shape;20;p2"/>
          <p:cNvSpPr/>
          <p:nvPr/>
        </p:nvSpPr>
        <p:spPr>
          <a:xfrm>
            <a:off x="0" y="-76200"/>
            <a:ext cx="9144000" cy="2895600"/>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1" name="Google Shape;21;p2"/>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a:t>
            </a:r>
            <a:r>
              <a:rPr lang="en-US" sz="1200">
                <a:solidFill>
                  <a:schemeClr val="dk1"/>
                </a:solidFill>
              </a:rPr>
              <a:t>MSSP</a:t>
            </a:r>
            <a:endParaRPr/>
          </a:p>
        </p:txBody>
      </p:sp>
      <p:sp>
        <p:nvSpPr>
          <p:cNvPr id="22" name="Google Shape;22;p2"/>
          <p:cNvSpPr txBox="1"/>
          <p:nvPr>
            <p:ph idx="1" type="subTitle"/>
          </p:nvPr>
        </p:nvSpPr>
        <p:spPr>
          <a:xfrm>
            <a:off x="685800" y="3200400"/>
            <a:ext cx="7772400" cy="1752600"/>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800"/>
              <a:buFont typeface="Noto Sans Symbols"/>
              <a:buNone/>
              <a:defRPr sz="1800">
                <a:solidFill>
                  <a:srgbClr val="CCCCCC"/>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3" name="Google Shape;23;p2"/>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67" name="Shape 67"/>
        <p:cNvGrpSpPr/>
        <p:nvPr/>
      </p:nvGrpSpPr>
      <p:grpSpPr>
        <a:xfrm>
          <a:off x="0" y="0"/>
          <a:ext cx="0" cy="0"/>
          <a:chOff x="0" y="0"/>
          <a:chExt cx="0" cy="0"/>
        </a:xfrm>
      </p:grpSpPr>
      <p:sp>
        <p:nvSpPr>
          <p:cNvPr id="68" name="Google Shape;68;p11"/>
          <p:cNvSpPr txBox="1"/>
          <p:nvPr/>
        </p:nvSpPr>
        <p:spPr>
          <a:xfrm>
            <a:off x="6477000" y="730250"/>
            <a:ext cx="2303463" cy="498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Click to edit Master title style</a:t>
            </a:r>
            <a:endParaRPr/>
          </a:p>
        </p:txBody>
      </p:sp>
      <p:sp>
        <p:nvSpPr>
          <p:cNvPr id="69" name="Google Shape;69;p11"/>
          <p:cNvSpPr txBox="1"/>
          <p:nvPr>
            <p:ph idx="1" type="body"/>
          </p:nvPr>
        </p:nvSpPr>
        <p:spPr>
          <a:xfrm>
            <a:off x="609599" y="729512"/>
            <a:ext cx="5638801" cy="49854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 name="Google Shape;32;p4"/>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 type="body"/>
          </p:nvPr>
        </p:nvSpPr>
        <p:spPr>
          <a:xfrm>
            <a:off x="6096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4648200" y="1828800"/>
            <a:ext cx="3886200" cy="388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p:nvPr>
            <p:ph idx="2" type="pic"/>
          </p:nvPr>
        </p:nvSpPr>
        <p:spPr>
          <a:xfrm>
            <a:off x="3887788" y="987425"/>
            <a:ext cx="4629150" cy="4873625"/>
          </a:xfrm>
          <a:prstGeom prst="rect">
            <a:avLst/>
          </a:prstGeom>
          <a:noFill/>
          <a:ln>
            <a:noFill/>
          </a:ln>
        </p:spPr>
      </p:sp>
      <p:sp>
        <p:nvSpPr>
          <p:cNvPr id="64" name="Google Shape;64;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2863"/>
            <a:ext cx="9144000" cy="347663"/>
          </a:xfrm>
          <a:prstGeom prst="rect">
            <a:avLst/>
          </a:prstGeom>
          <a:gradFill>
            <a:gsLst>
              <a:gs pos="0">
                <a:srgbClr val="33333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1" name="Google Shape;11;p1"/>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 name="Google Shape;12;p1"/>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2675B4"/>
              </a:buClr>
              <a:buSzPts val="2400"/>
              <a:buFont typeface="Noto Sans Symbols"/>
              <a:buChar char="▪"/>
              <a:defRPr b="0" i="0" sz="24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2675B4"/>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09600" y="0"/>
            <a:ext cx="51054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4" name="Google Shape;14;p1"/>
          <p:cNvSpPr txBox="1"/>
          <p:nvPr/>
        </p:nvSpPr>
        <p:spPr>
          <a:xfrm>
            <a:off x="609600" y="1524000"/>
            <a:ext cx="7924800"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lt1"/>
                </a:solidFill>
                <a:latin typeface="Arial"/>
                <a:ea typeface="Arial"/>
                <a:cs typeface="Arial"/>
                <a:sym typeface="Arial"/>
              </a:rPr>
              <a:t>Boston University</a:t>
            </a:r>
            <a:r>
              <a:rPr b="0" i="0" lang="en-US" sz="1200" u="none" cap="none" strike="noStrike">
                <a:solidFill>
                  <a:schemeClr val="lt1"/>
                </a:solidFill>
                <a:latin typeface="Arial"/>
                <a:ea typeface="Arial"/>
                <a:cs typeface="Arial"/>
                <a:sym typeface="Arial"/>
              </a:rPr>
              <a:t> Slideshow Title Goes Here</a:t>
            </a:r>
            <a:endParaRPr/>
          </a:p>
        </p:txBody>
      </p:sp>
      <p:pic>
        <p:nvPicPr>
          <p:cNvPr id="15" name="Google Shape;15;p1"/>
          <p:cNvPicPr preferRelativeResize="0"/>
          <p:nvPr/>
        </p:nvPicPr>
        <p:blipFill rotWithShape="1">
          <a:blip r:embed="rId1">
            <a:alphaModFix/>
          </a:blip>
          <a:srcRect b="0" l="0" r="0" t="0"/>
          <a:stretch/>
        </p:blipFill>
        <p:spPr>
          <a:xfrm>
            <a:off x="7543800" y="6118225"/>
            <a:ext cx="968375" cy="434975"/>
          </a:xfrm>
          <a:prstGeom prst="rect">
            <a:avLst/>
          </a:prstGeom>
          <a:noFill/>
          <a:ln>
            <a:noFill/>
          </a:ln>
        </p:spPr>
      </p:pic>
      <p:sp>
        <p:nvSpPr>
          <p:cNvPr id="16" name="Google Shape;16;p1"/>
          <p:cNvSpPr txBox="1"/>
          <p:nvPr>
            <p:ph idx="10" type="dt"/>
          </p:nvPr>
        </p:nvSpPr>
        <p:spPr>
          <a:xfrm>
            <a:off x="8001000" y="76200"/>
            <a:ext cx="10668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baseline="30000" i="0" sz="1200" u="none" cap="none" strike="noStrike">
                <a:solidFill>
                  <a:srgbClr val="CCCCCC"/>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7" name="Google Shape;17;p1"/>
          <p:cNvSpPr/>
          <p:nvPr/>
        </p:nvSpPr>
        <p:spPr>
          <a:xfrm>
            <a:off x="609600" y="6172200"/>
            <a:ext cx="4664075"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Boston University</a:t>
            </a:r>
            <a:r>
              <a:rPr b="0" i="0" lang="en-US" sz="1200" u="none" cap="none" strike="noStrike">
                <a:solidFill>
                  <a:schemeClr val="dk1"/>
                </a:solidFill>
                <a:latin typeface="Arial"/>
                <a:ea typeface="Arial"/>
                <a:cs typeface="Arial"/>
                <a:sym typeface="Arial"/>
              </a:rPr>
              <a:t> </a:t>
            </a:r>
            <a:r>
              <a:rPr lang="en-US" sz="1200">
                <a:solidFill>
                  <a:schemeClr val="dk1"/>
                </a:solidFill>
              </a:rPr>
              <a:t>MSSP</a:t>
            </a:r>
            <a:endParaRPr sz="1200">
              <a:solidFill>
                <a:schemeClr val="dk1"/>
              </a:solidFill>
            </a:endParaRPr>
          </a:p>
          <a:p>
            <a:pPr indent="0" lvl="0" marL="0" marR="0" rtl="0" algn="l">
              <a:spcBef>
                <a:spcPts val="0"/>
              </a:spcBef>
              <a:spcAft>
                <a:spcPts val="0"/>
              </a:spcAft>
              <a:buNone/>
            </a:pPr>
            <a:r>
              <a:t/>
            </a:r>
            <a:endParaRPr sz="12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fda.readthedocs.io/en/stable/modules/preprocessing/autosummary/skfda.preprocessing.dim_reduction.variable_selection.RKHSVariableSelection.html" TargetMode="External"/><Relationship Id="rId4" Type="http://schemas.openxmlformats.org/officeDocument/2006/relationships/hyperlink" Target="https://fda.readthedocs.io/en/stable/modules/preprocessing/dim_reduction/recursive_maxima_hunting.html" TargetMode="External"/><Relationship Id="rId5" Type="http://schemas.openxmlformats.org/officeDocument/2006/relationships/hyperlink" Target="https://fda.readthedocs.io/en/stable/modules/preprocessing/dim_reduction/recursive_maxima_hunt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ph type="ctrTitle"/>
          </p:nvPr>
        </p:nvSpPr>
        <p:spPr>
          <a:xfrm>
            <a:off x="685800" y="16002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MA679</a:t>
            </a:r>
            <a:endParaRPr/>
          </a:p>
          <a:p>
            <a:pPr indent="0" lvl="0" marL="0" rtl="0" algn="l">
              <a:spcBef>
                <a:spcPts val="0"/>
              </a:spcBef>
              <a:spcAft>
                <a:spcPts val="0"/>
              </a:spcAft>
              <a:buNone/>
            </a:pPr>
            <a:r>
              <a:rPr lang="en-US"/>
              <a:t>Physical Therapy Project</a:t>
            </a:r>
            <a:endParaRPr/>
          </a:p>
        </p:txBody>
      </p:sp>
      <p:sp>
        <p:nvSpPr>
          <p:cNvPr id="78" name="Google Shape;78;p12"/>
          <p:cNvSpPr txBox="1"/>
          <p:nvPr>
            <p:ph idx="1" type="subTitle"/>
          </p:nvPr>
        </p:nvSpPr>
        <p:spPr>
          <a:xfrm>
            <a:off x="685800" y="32004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500">
                <a:solidFill>
                  <a:schemeClr val="dk1"/>
                </a:solidFill>
              </a:rPr>
              <a:t>Week 1 Update: EDA</a:t>
            </a:r>
            <a:endParaRPr b="1" sz="2500">
              <a:solidFill>
                <a:schemeClr val="dk1"/>
              </a:solidFill>
            </a:endParaRPr>
          </a:p>
        </p:txBody>
      </p:sp>
      <p:sp>
        <p:nvSpPr>
          <p:cNvPr id="79" name="Google Shape;79;p12"/>
          <p:cNvSpPr txBox="1"/>
          <p:nvPr/>
        </p:nvSpPr>
        <p:spPr>
          <a:xfrm>
            <a:off x="685800" y="4209725"/>
            <a:ext cx="758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highlight>
                  <a:srgbClr val="B7B7B7"/>
                </a:highlight>
              </a:rPr>
              <a:t>William Zen, Zara Waheed, Pruthvi Bharadwaj</a:t>
            </a:r>
            <a:endParaRPr sz="2400">
              <a:solidFill>
                <a:schemeClr val="lt1"/>
              </a:solidFill>
              <a:highlight>
                <a:srgbClr val="B7B7B7"/>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Learning Outcomes</a:t>
            </a:r>
            <a:endParaRPr b="1"/>
          </a:p>
        </p:txBody>
      </p:sp>
      <p:sp>
        <p:nvSpPr>
          <p:cNvPr id="165" name="Google Shape;165;p21"/>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Working with functional data in Python</a:t>
            </a:r>
            <a:endParaRPr/>
          </a:p>
          <a:p>
            <a:pPr indent="-342900" lvl="0" marL="457200" rtl="0" algn="l">
              <a:spcBef>
                <a:spcPts val="0"/>
              </a:spcBef>
              <a:spcAft>
                <a:spcPts val="0"/>
              </a:spcAft>
              <a:buSzPts val="1800"/>
              <a:buChar char="▪"/>
            </a:pPr>
            <a:r>
              <a:rPr lang="en-US"/>
              <a:t>Basis representation of functional data</a:t>
            </a:r>
            <a:endParaRPr/>
          </a:p>
          <a:p>
            <a:pPr indent="-342900" lvl="0" marL="457200" rtl="0" algn="l">
              <a:spcBef>
                <a:spcPts val="0"/>
              </a:spcBef>
              <a:spcAft>
                <a:spcPts val="0"/>
              </a:spcAft>
              <a:buSzPts val="1800"/>
              <a:buChar char="▪"/>
            </a:pPr>
            <a:r>
              <a:rPr lang="en-US"/>
              <a:t>A basic understanding of FPCA</a:t>
            </a:r>
            <a:endParaRPr/>
          </a:p>
          <a:p>
            <a:pPr indent="-342900" lvl="0" marL="457200" rtl="0" algn="l">
              <a:spcBef>
                <a:spcPts val="0"/>
              </a:spcBef>
              <a:spcAft>
                <a:spcPts val="0"/>
              </a:spcAft>
              <a:buSzPts val="1800"/>
              <a:buChar char="▪"/>
            </a:pPr>
            <a:r>
              <a:rPr lang="en-US"/>
              <a:t>Explored discrete dataset with histograms and correlation plots</a:t>
            </a:r>
            <a:endParaRPr/>
          </a:p>
          <a:p>
            <a:pPr indent="0" lvl="0" marL="457200" rtl="0" algn="l">
              <a:spcBef>
                <a:spcPts val="36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172" name="Google Shape;172;p22"/>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Dimensionality Reduction techniques</a:t>
            </a:r>
            <a:endParaRPr/>
          </a:p>
          <a:p>
            <a:pPr indent="-304800" lvl="1" marL="914400" rtl="0" algn="l">
              <a:lnSpc>
                <a:spcPct val="163636"/>
              </a:lnSpc>
              <a:spcBef>
                <a:spcPts val="0"/>
              </a:spcBef>
              <a:spcAft>
                <a:spcPts val="0"/>
              </a:spcAft>
              <a:buClr>
                <a:srgbClr val="404040"/>
              </a:buClr>
              <a:buSzPts val="1200"/>
              <a:buFont typeface="Arial"/>
              <a:buChar char="▪"/>
            </a:pPr>
            <a:r>
              <a:rPr lang="en-US" sz="1200">
                <a:solidFill>
                  <a:srgbClr val="2980B9"/>
                </a:solidFill>
                <a:highlight>
                  <a:srgbClr val="FCFCFC"/>
                </a:highlight>
                <a:uFill>
                  <a:noFill/>
                </a:uFill>
                <a:hlinkClick r:id="rId3">
                  <a:extLst>
                    <a:ext uri="{A12FA001-AC4F-418D-AE19-62706E023703}">
                      <ahyp:hlinkClr val="tx"/>
                    </a:ext>
                  </a:extLst>
                </a:hlinkClick>
              </a:rPr>
              <a:t>RKHSVariableSelection</a:t>
            </a:r>
            <a:endParaRPr sz="1200">
              <a:solidFill>
                <a:srgbClr val="2980B9"/>
              </a:solidFill>
              <a:highlight>
                <a:srgbClr val="FCFCFC"/>
              </a:highlight>
            </a:endParaRPr>
          </a:p>
          <a:p>
            <a:pPr indent="-304800" lvl="1" marL="914400" rtl="0" algn="l">
              <a:lnSpc>
                <a:spcPct val="163636"/>
              </a:lnSpc>
              <a:spcBef>
                <a:spcPts val="0"/>
              </a:spcBef>
              <a:spcAft>
                <a:spcPts val="0"/>
              </a:spcAft>
              <a:buClr>
                <a:srgbClr val="2980B9"/>
              </a:buClr>
              <a:buSzPts val="1200"/>
              <a:buChar char="▪"/>
            </a:pPr>
            <a:r>
              <a:rPr lang="en-US" sz="1200">
                <a:solidFill>
                  <a:srgbClr val="3091D1"/>
                </a:solidFill>
                <a:highlight>
                  <a:srgbClr val="FCFCFC"/>
                </a:highlight>
                <a:uFill>
                  <a:noFill/>
                </a:uFill>
                <a:hlinkClick r:id="rId4">
                  <a:extLst>
                    <a:ext uri="{A12FA001-AC4F-418D-AE19-62706E023703}">
                      <ahyp:hlinkClr val="tx"/>
                    </a:ext>
                  </a:extLst>
                </a:hlinkClick>
              </a:rPr>
              <a:t>Recursive Maxima Huntin</a:t>
            </a:r>
            <a:r>
              <a:rPr lang="en-US" sz="1200">
                <a:solidFill>
                  <a:srgbClr val="3091D1"/>
                </a:solidFill>
                <a:highlight>
                  <a:srgbClr val="FCFCFC"/>
                </a:highlight>
                <a:uFill>
                  <a:noFill/>
                </a:uFill>
                <a:hlinkClick r:id="rId5">
                  <a:extLst>
                    <a:ext uri="{A12FA001-AC4F-418D-AE19-62706E023703}">
                      <ahyp:hlinkClr val="tx"/>
                    </a:ext>
                  </a:extLst>
                </a:hlinkClick>
              </a:rPr>
              <a:t>g</a:t>
            </a:r>
            <a:endParaRPr/>
          </a:p>
          <a:p>
            <a:pPr indent="-304800" lvl="1" marL="914400" rtl="0" algn="l">
              <a:lnSpc>
                <a:spcPct val="163636"/>
              </a:lnSpc>
              <a:spcBef>
                <a:spcPts val="0"/>
              </a:spcBef>
              <a:spcAft>
                <a:spcPts val="0"/>
              </a:spcAft>
              <a:buClr>
                <a:srgbClr val="3091D1"/>
              </a:buClr>
              <a:buSzPts val="1200"/>
              <a:buChar char="▪"/>
            </a:pPr>
            <a:r>
              <a:rPr lang="en-US" sz="1200">
                <a:solidFill>
                  <a:srgbClr val="3091D1"/>
                </a:solidFill>
              </a:rPr>
              <a:t>FPCA</a:t>
            </a:r>
            <a:endParaRPr sz="1200">
              <a:solidFill>
                <a:srgbClr val="3091D1"/>
              </a:solidFill>
            </a:endParaRPr>
          </a:p>
          <a:p>
            <a:pPr indent="-342900" lvl="0" marL="457200" rtl="0" algn="l">
              <a:lnSpc>
                <a:spcPct val="163636"/>
              </a:lnSpc>
              <a:spcBef>
                <a:spcPts val="0"/>
              </a:spcBef>
              <a:spcAft>
                <a:spcPts val="0"/>
              </a:spcAft>
              <a:buSzPts val="1800"/>
              <a:buChar char="▪"/>
            </a:pPr>
            <a:r>
              <a:rPr lang="en-US"/>
              <a:t>Deep Learning </a:t>
            </a:r>
            <a:endParaRPr/>
          </a:p>
          <a:p>
            <a:pPr indent="-342900" lvl="1" marL="914400" rtl="0" algn="l">
              <a:lnSpc>
                <a:spcPct val="163636"/>
              </a:lnSpc>
              <a:spcBef>
                <a:spcPts val="0"/>
              </a:spcBef>
              <a:spcAft>
                <a:spcPts val="0"/>
              </a:spcAft>
              <a:buSzPts val="1800"/>
              <a:buChar char="▪"/>
            </a:pPr>
            <a:r>
              <a:rPr lang="en-US" sz="1200">
                <a:solidFill>
                  <a:srgbClr val="3091D1"/>
                </a:solidFill>
              </a:rPr>
              <a:t>Autoencoders</a:t>
            </a:r>
            <a:endParaRPr sz="1200">
              <a:solidFill>
                <a:srgbClr val="3091D1"/>
              </a:solidFill>
            </a:endParaRPr>
          </a:p>
          <a:p>
            <a:pPr indent="-342900" lvl="0" marL="457200" rtl="0" algn="l">
              <a:lnSpc>
                <a:spcPct val="163636"/>
              </a:lnSpc>
              <a:spcBef>
                <a:spcPts val="0"/>
              </a:spcBef>
              <a:spcAft>
                <a:spcPts val="0"/>
              </a:spcAft>
              <a:buSzPts val="1800"/>
              <a:buChar char="▪"/>
            </a:pPr>
            <a:r>
              <a:rPr lang="en-US"/>
              <a:t>Refine Outlier detection technique </a:t>
            </a:r>
            <a:endParaRPr sz="1200">
              <a:solidFill>
                <a:srgbClr val="3091D1"/>
              </a:solidFill>
            </a:endParaRPr>
          </a:p>
          <a:p>
            <a:pPr indent="0" lvl="0" marL="0" rtl="0" algn="l">
              <a:lnSpc>
                <a:spcPct val="163636"/>
              </a:lnSpc>
              <a:spcBef>
                <a:spcPts val="0"/>
              </a:spcBef>
              <a:spcAft>
                <a:spcPts val="0"/>
              </a:spcAft>
              <a:buNone/>
            </a:pPr>
            <a:r>
              <a:t/>
            </a:r>
            <a:endParaRPr sz="1200">
              <a:solidFill>
                <a:srgbClr val="3091D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2060575" y="-676275"/>
            <a:ext cx="18415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86" name="Google Shape;86;p13"/>
          <p:cNvSpPr txBox="1"/>
          <p:nvPr>
            <p:ph idx="4294967295" type="subTitle"/>
          </p:nvPr>
        </p:nvSpPr>
        <p:spPr>
          <a:xfrm>
            <a:off x="318400" y="5521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Project Introduction</a:t>
            </a:r>
            <a:endParaRPr b="1" sz="3000">
              <a:solidFill>
                <a:schemeClr val="dk1"/>
              </a:solidFill>
            </a:endParaRPr>
          </a:p>
        </p:txBody>
      </p:sp>
      <p:sp>
        <p:nvSpPr>
          <p:cNvPr id="87" name="Google Shape;87;p13"/>
          <p:cNvSpPr txBox="1"/>
          <p:nvPr/>
        </p:nvSpPr>
        <p:spPr>
          <a:xfrm>
            <a:off x="508700" y="1620300"/>
            <a:ext cx="7969500" cy="266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lang="en-US" sz="2300"/>
              <a:t>Osteoarthritis study to check if intervention is needed </a:t>
            </a:r>
            <a:endParaRPr sz="2300"/>
          </a:p>
          <a:p>
            <a:pPr indent="-374650" lvl="0" marL="457200" rtl="0" algn="l">
              <a:spcBef>
                <a:spcPts val="0"/>
              </a:spcBef>
              <a:spcAft>
                <a:spcPts val="0"/>
              </a:spcAft>
              <a:buSzPts val="2300"/>
              <a:buChar char="●"/>
            </a:pPr>
            <a:r>
              <a:rPr lang="en-US" sz="2300"/>
              <a:t>Force plates used to measure the </a:t>
            </a:r>
            <a:r>
              <a:rPr lang="en-US" sz="2300"/>
              <a:t>multidimensional</a:t>
            </a:r>
            <a:r>
              <a:rPr lang="en-US" sz="2300"/>
              <a:t> impact of the force on a person’s knee. </a:t>
            </a:r>
            <a:endParaRPr sz="2300"/>
          </a:p>
          <a:p>
            <a:pPr indent="-374650" lvl="0" marL="457200" rtl="0" algn="l">
              <a:spcBef>
                <a:spcPts val="0"/>
              </a:spcBef>
              <a:spcAft>
                <a:spcPts val="0"/>
              </a:spcAft>
              <a:buSzPts val="2300"/>
              <a:buChar char="●"/>
            </a:pPr>
            <a:r>
              <a:rPr lang="en-US" sz="2300"/>
              <a:t>Participants = 2291 participants </a:t>
            </a:r>
            <a:endParaRPr sz="2300"/>
          </a:p>
          <a:p>
            <a:pPr indent="-374650" lvl="0" marL="457200" rtl="0" algn="l">
              <a:spcBef>
                <a:spcPts val="0"/>
              </a:spcBef>
              <a:spcAft>
                <a:spcPts val="0"/>
              </a:spcAft>
              <a:buSzPts val="2300"/>
              <a:buChar char="●"/>
            </a:pPr>
            <a:r>
              <a:rPr lang="en-US" sz="2300"/>
              <a:t>4 trials on each leg</a:t>
            </a:r>
            <a:endParaRPr sz="2300"/>
          </a:p>
          <a:p>
            <a:pPr indent="-374650" lvl="0" marL="457200" rtl="0" algn="l">
              <a:spcBef>
                <a:spcPts val="0"/>
              </a:spcBef>
              <a:spcAft>
                <a:spcPts val="0"/>
              </a:spcAft>
              <a:buSzPts val="2300"/>
              <a:buChar char="●"/>
            </a:pPr>
            <a:r>
              <a:rPr lang="en-US" sz="2300"/>
              <a:t>Goal: Dimension reduction to locate the most important elements.</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94" name="Google Shape;94;p14"/>
          <p:cNvSpPr txBox="1"/>
          <p:nvPr>
            <p:ph idx="4294967295" type="subTitle"/>
          </p:nvPr>
        </p:nvSpPr>
        <p:spPr>
          <a:xfrm>
            <a:off x="318400" y="5521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3000"/>
              <a:t>Data Summary</a:t>
            </a:r>
            <a:endParaRPr b="1" sz="3000">
              <a:solidFill>
                <a:schemeClr val="dk1"/>
              </a:solidFill>
            </a:endParaRPr>
          </a:p>
        </p:txBody>
      </p:sp>
      <p:graphicFrame>
        <p:nvGraphicFramePr>
          <p:cNvPr id="95" name="Google Shape;95;p14"/>
          <p:cNvGraphicFramePr/>
          <p:nvPr/>
        </p:nvGraphicFramePr>
        <p:xfrm>
          <a:off x="452675" y="4755475"/>
          <a:ext cx="3000000" cy="3000000"/>
        </p:xfrm>
        <a:graphic>
          <a:graphicData uri="http://schemas.openxmlformats.org/drawingml/2006/table">
            <a:tbl>
              <a:tblPr>
                <a:noFill/>
                <a:tableStyleId>{DA80FCF3-73DC-4DA3-9C0D-7D9823953381}</a:tableStyleId>
              </a:tblPr>
              <a:tblGrid>
                <a:gridCol w="1880875"/>
                <a:gridCol w="1381150"/>
              </a:tblGrid>
              <a:tr h="378575">
                <a:tc>
                  <a:txBody>
                    <a:bodyPr/>
                    <a:lstStyle/>
                    <a:p>
                      <a:pPr indent="0" lvl="0" marL="0" rtl="0" algn="ctr">
                        <a:spcBef>
                          <a:spcPts val="0"/>
                        </a:spcBef>
                        <a:spcAft>
                          <a:spcPts val="0"/>
                        </a:spcAft>
                        <a:buNone/>
                      </a:pPr>
                      <a:r>
                        <a:rPr b="1" lang="en-US" sz="2000">
                          <a:latin typeface="Courier New"/>
                          <a:ea typeface="Courier New"/>
                          <a:cs typeface="Courier New"/>
                          <a:sym typeface="Courier New"/>
                        </a:rPr>
                        <a:t>KNEE</a:t>
                      </a:r>
                      <a:endParaRPr b="1" sz="2000">
                        <a:latin typeface="Courier New"/>
                        <a:ea typeface="Courier New"/>
                        <a:cs typeface="Courier New"/>
                        <a:sym typeface="Courier New"/>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Calibri"/>
                          <a:ea typeface="Calibri"/>
                          <a:cs typeface="Calibri"/>
                          <a:sym typeface="Calibri"/>
                        </a:rPr>
                        <a:t>#Participants</a:t>
                      </a:r>
                      <a:endParaRPr b="1" sz="18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80500">
                <a:tc>
                  <a:txBody>
                    <a:bodyPr/>
                    <a:lstStyle/>
                    <a:p>
                      <a:pPr indent="0" lvl="0" marL="0" rtl="0" algn="ctr">
                        <a:spcBef>
                          <a:spcPts val="0"/>
                        </a:spcBef>
                        <a:spcAft>
                          <a:spcPts val="0"/>
                        </a:spcAft>
                        <a:buNone/>
                      </a:pPr>
                      <a:r>
                        <a:rPr lang="en-US" sz="2000">
                          <a:latin typeface="Courier New"/>
                          <a:ea typeface="Courier New"/>
                          <a:cs typeface="Courier New"/>
                          <a:sym typeface="Courier New"/>
                        </a:rPr>
                        <a:t>LEFT</a:t>
                      </a:r>
                      <a:endParaRPr sz="2000">
                        <a:latin typeface="Courier New"/>
                        <a:ea typeface="Courier New"/>
                        <a:cs typeface="Courier New"/>
                        <a:sym typeface="Courier New"/>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Calibri"/>
                          <a:ea typeface="Calibri"/>
                          <a:cs typeface="Calibri"/>
                          <a:sym typeface="Calibri"/>
                        </a:rPr>
                        <a:t>2275</a:t>
                      </a:r>
                      <a:endParaRPr sz="18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80500">
                <a:tc>
                  <a:txBody>
                    <a:bodyPr/>
                    <a:lstStyle/>
                    <a:p>
                      <a:pPr indent="0" lvl="0" marL="0" rtl="0" algn="ctr">
                        <a:spcBef>
                          <a:spcPts val="0"/>
                        </a:spcBef>
                        <a:spcAft>
                          <a:spcPts val="0"/>
                        </a:spcAft>
                        <a:buNone/>
                      </a:pPr>
                      <a:r>
                        <a:rPr lang="en-US" sz="2000">
                          <a:latin typeface="Courier New"/>
                          <a:ea typeface="Courier New"/>
                          <a:cs typeface="Courier New"/>
                          <a:sym typeface="Courier New"/>
                        </a:rPr>
                        <a:t>RIGHT</a:t>
                      </a:r>
                      <a:endParaRPr sz="2000">
                        <a:latin typeface="Courier New"/>
                        <a:ea typeface="Courier New"/>
                        <a:cs typeface="Courier New"/>
                        <a:sym typeface="Courier New"/>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Calibri"/>
                          <a:ea typeface="Calibri"/>
                          <a:cs typeface="Calibri"/>
                          <a:sym typeface="Calibri"/>
                        </a:rPr>
                        <a:t>2270</a:t>
                      </a:r>
                      <a:endParaRPr sz="18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graphicFrame>
        <p:nvGraphicFramePr>
          <p:cNvPr id="96" name="Google Shape;96;p14"/>
          <p:cNvGraphicFramePr/>
          <p:nvPr/>
        </p:nvGraphicFramePr>
        <p:xfrm>
          <a:off x="697600" y="1567813"/>
          <a:ext cx="3000000" cy="3000000"/>
        </p:xfrm>
        <a:graphic>
          <a:graphicData uri="http://schemas.openxmlformats.org/drawingml/2006/table">
            <a:tbl>
              <a:tblPr>
                <a:noFill/>
                <a:tableStyleId>{DA80FCF3-73DC-4DA3-9C0D-7D9823953381}</a:tableStyleId>
              </a:tblPr>
              <a:tblGrid>
                <a:gridCol w="1532275"/>
              </a:tblGrid>
              <a:tr h="295125">
                <a:tc>
                  <a:txBody>
                    <a:bodyPr/>
                    <a:lstStyle/>
                    <a:p>
                      <a:pPr indent="0" lvl="0" marL="0" rtl="0" algn="ctr">
                        <a:spcBef>
                          <a:spcPts val="0"/>
                        </a:spcBef>
                        <a:spcAft>
                          <a:spcPts val="0"/>
                        </a:spcAft>
                        <a:buNone/>
                      </a:pPr>
                      <a:r>
                        <a:rPr lang="en-US" sz="2400">
                          <a:latin typeface="Calibri"/>
                          <a:ea typeface="Calibri"/>
                          <a:cs typeface="Calibri"/>
                          <a:sym typeface="Calibri"/>
                        </a:rPr>
                        <a:t>Participants</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31575">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2291</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graphicFrame>
        <p:nvGraphicFramePr>
          <p:cNvPr id="97" name="Google Shape;97;p14"/>
          <p:cNvGraphicFramePr/>
          <p:nvPr/>
        </p:nvGraphicFramePr>
        <p:xfrm>
          <a:off x="5161825" y="1477325"/>
          <a:ext cx="3000000" cy="3000000"/>
        </p:xfrm>
        <a:graphic>
          <a:graphicData uri="http://schemas.openxmlformats.org/drawingml/2006/table">
            <a:tbl>
              <a:tblPr>
                <a:noFill/>
                <a:tableStyleId>{DA80FCF3-73DC-4DA3-9C0D-7D9823953381}</a:tableStyleId>
              </a:tblPr>
              <a:tblGrid>
                <a:gridCol w="1628850"/>
                <a:gridCol w="1833550"/>
              </a:tblGrid>
              <a:tr h="486350">
                <a:tc>
                  <a:txBody>
                    <a:bodyPr/>
                    <a:lstStyle/>
                    <a:p>
                      <a:pPr indent="0" lvl="0" marL="0" rtl="0" algn="ctr">
                        <a:spcBef>
                          <a:spcPts val="0"/>
                        </a:spcBef>
                        <a:spcAft>
                          <a:spcPts val="0"/>
                        </a:spcAft>
                        <a:buNone/>
                      </a:pPr>
                      <a:r>
                        <a:rPr b="1" lang="en-US" sz="2400">
                          <a:latin typeface="Calibri"/>
                          <a:ea typeface="Calibri"/>
                          <a:cs typeface="Calibri"/>
                          <a:sym typeface="Calibri"/>
                        </a:rPr>
                        <a:t>#</a:t>
                      </a:r>
                      <a:r>
                        <a:rPr b="1" lang="en-US" sz="2400">
                          <a:latin typeface="Calibri"/>
                          <a:ea typeface="Calibri"/>
                          <a:cs typeface="Calibri"/>
                          <a:sym typeface="Calibri"/>
                        </a:rPr>
                        <a:t>Trials </a:t>
                      </a:r>
                      <a:endParaRPr b="1"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400">
                          <a:latin typeface="Calibri"/>
                          <a:ea typeface="Calibri"/>
                          <a:cs typeface="Calibri"/>
                          <a:sym typeface="Calibri"/>
                        </a:rPr>
                        <a:t>#Participants</a:t>
                      </a:r>
                      <a:endParaRPr b="1"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1</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2</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2</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13</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3</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36</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4</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246</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5</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1979</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6</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12</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35650">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7</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latin typeface="Calibri"/>
                          <a:ea typeface="Calibri"/>
                          <a:cs typeface="Calibri"/>
                          <a:sym typeface="Calibri"/>
                        </a:rPr>
                        <a:t>3</a:t>
                      </a:r>
                      <a:endParaRPr sz="24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graphicFrame>
        <p:nvGraphicFramePr>
          <p:cNvPr id="98" name="Google Shape;98;p14"/>
          <p:cNvGraphicFramePr/>
          <p:nvPr/>
        </p:nvGraphicFramePr>
        <p:xfrm>
          <a:off x="697600" y="3034963"/>
          <a:ext cx="3000000" cy="3000000"/>
        </p:xfrm>
        <a:graphic>
          <a:graphicData uri="http://schemas.openxmlformats.org/drawingml/2006/table">
            <a:tbl>
              <a:tblPr>
                <a:noFill/>
                <a:tableStyleId>{DA80FCF3-73DC-4DA3-9C0D-7D9823953381}</a:tableStyleId>
              </a:tblPr>
              <a:tblGrid>
                <a:gridCol w="1427750"/>
                <a:gridCol w="839275"/>
              </a:tblGrid>
              <a:tr h="358025">
                <a:tc>
                  <a:txBody>
                    <a:bodyPr/>
                    <a:lstStyle/>
                    <a:p>
                      <a:pPr indent="0" lvl="0" marL="0" rtl="0" algn="ctr">
                        <a:spcBef>
                          <a:spcPts val="0"/>
                        </a:spcBef>
                        <a:spcAft>
                          <a:spcPts val="0"/>
                        </a:spcAft>
                        <a:buNone/>
                      </a:pPr>
                      <a:r>
                        <a:rPr b="1" lang="en-US" sz="2000">
                          <a:latin typeface="Courier New"/>
                          <a:ea typeface="Courier New"/>
                          <a:cs typeface="Courier New"/>
                          <a:sym typeface="Courier New"/>
                        </a:rPr>
                        <a:t>KNEE</a:t>
                      </a:r>
                      <a:endParaRPr b="1" sz="2000">
                        <a:latin typeface="Courier New"/>
                        <a:ea typeface="Courier New"/>
                        <a:cs typeface="Courier New"/>
                        <a:sym typeface="Courier New"/>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Calibri"/>
                          <a:ea typeface="Calibri"/>
                          <a:cs typeface="Calibri"/>
                          <a:sym typeface="Calibri"/>
                        </a:rPr>
                        <a:t>#Trials</a:t>
                      </a:r>
                      <a:endParaRPr b="1" sz="18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63550">
                <a:tc>
                  <a:txBody>
                    <a:bodyPr/>
                    <a:lstStyle/>
                    <a:p>
                      <a:pPr indent="0" lvl="0" marL="0" rtl="0" algn="ctr">
                        <a:spcBef>
                          <a:spcPts val="0"/>
                        </a:spcBef>
                        <a:spcAft>
                          <a:spcPts val="0"/>
                        </a:spcAft>
                        <a:buNone/>
                      </a:pPr>
                      <a:r>
                        <a:rPr lang="en-US" sz="2000">
                          <a:latin typeface="Courier New"/>
                          <a:ea typeface="Courier New"/>
                          <a:cs typeface="Courier New"/>
                          <a:sym typeface="Courier New"/>
                        </a:rPr>
                        <a:t>LEFT</a:t>
                      </a:r>
                      <a:endParaRPr sz="2000">
                        <a:latin typeface="Courier New"/>
                        <a:ea typeface="Courier New"/>
                        <a:cs typeface="Courier New"/>
                        <a:sym typeface="Courier New"/>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Calibri"/>
                          <a:ea typeface="Calibri"/>
                          <a:cs typeface="Calibri"/>
                          <a:sym typeface="Calibri"/>
                        </a:rPr>
                        <a:t>7862</a:t>
                      </a:r>
                      <a:endParaRPr sz="18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63550">
                <a:tc>
                  <a:txBody>
                    <a:bodyPr/>
                    <a:lstStyle/>
                    <a:p>
                      <a:pPr indent="0" lvl="0" marL="0" rtl="0" algn="ctr">
                        <a:spcBef>
                          <a:spcPts val="0"/>
                        </a:spcBef>
                        <a:spcAft>
                          <a:spcPts val="0"/>
                        </a:spcAft>
                        <a:buNone/>
                      </a:pPr>
                      <a:r>
                        <a:rPr lang="en-US" sz="2000">
                          <a:latin typeface="Courier New"/>
                          <a:ea typeface="Courier New"/>
                          <a:cs typeface="Courier New"/>
                          <a:sym typeface="Courier New"/>
                        </a:rPr>
                        <a:t>RIGHT</a:t>
                      </a:r>
                      <a:endParaRPr sz="2000">
                        <a:latin typeface="Courier New"/>
                        <a:ea typeface="Courier New"/>
                        <a:cs typeface="Courier New"/>
                        <a:sym typeface="Courier New"/>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Calibri"/>
                          <a:ea typeface="Calibri"/>
                          <a:cs typeface="Calibri"/>
                          <a:sym typeface="Calibri"/>
                        </a:rPr>
                        <a:t>7834</a:t>
                      </a:r>
                      <a:endParaRPr sz="18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
        <p:nvSpPr>
          <p:cNvPr id="99" name="Google Shape;99;p14"/>
          <p:cNvSpPr txBox="1"/>
          <p:nvPr/>
        </p:nvSpPr>
        <p:spPr>
          <a:xfrm>
            <a:off x="697600" y="4271275"/>
            <a:ext cx="3579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Unique IDs:</a:t>
            </a:r>
            <a:endParaRPr sz="1900"/>
          </a:p>
        </p:txBody>
      </p:sp>
      <p:sp>
        <p:nvSpPr>
          <p:cNvPr id="100" name="Google Shape;100;p14"/>
          <p:cNvSpPr txBox="1"/>
          <p:nvPr/>
        </p:nvSpPr>
        <p:spPr>
          <a:xfrm>
            <a:off x="697600" y="2508875"/>
            <a:ext cx="3579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Total</a:t>
            </a:r>
            <a:r>
              <a:rPr lang="en-US" sz="1900"/>
              <a:t> IDs:</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07" name="Google Shape;107;p15"/>
          <p:cNvSpPr txBox="1"/>
          <p:nvPr>
            <p:ph idx="4294967295" type="subTitle"/>
          </p:nvPr>
        </p:nvSpPr>
        <p:spPr>
          <a:xfrm>
            <a:off x="318400" y="5521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900"/>
              <a:t>Replication of time series plots</a:t>
            </a:r>
            <a:endParaRPr b="1" sz="2900">
              <a:solidFill>
                <a:schemeClr val="dk1"/>
              </a:solidFill>
            </a:endParaRPr>
          </a:p>
        </p:txBody>
      </p:sp>
      <p:pic>
        <p:nvPicPr>
          <p:cNvPr id="108" name="Google Shape;108;p15"/>
          <p:cNvPicPr preferRelativeResize="0"/>
          <p:nvPr/>
        </p:nvPicPr>
        <p:blipFill>
          <a:blip r:embed="rId3">
            <a:alphaModFix/>
          </a:blip>
          <a:stretch>
            <a:fillRect/>
          </a:stretch>
        </p:blipFill>
        <p:spPr>
          <a:xfrm>
            <a:off x="318400" y="1178800"/>
            <a:ext cx="3355525" cy="2188050"/>
          </a:xfrm>
          <a:prstGeom prst="rect">
            <a:avLst/>
          </a:prstGeom>
          <a:noFill/>
          <a:ln>
            <a:noFill/>
          </a:ln>
        </p:spPr>
      </p:pic>
      <p:pic>
        <p:nvPicPr>
          <p:cNvPr id="109" name="Google Shape;109;p15"/>
          <p:cNvPicPr preferRelativeResize="0"/>
          <p:nvPr/>
        </p:nvPicPr>
        <p:blipFill>
          <a:blip r:embed="rId4">
            <a:alphaModFix/>
          </a:blip>
          <a:stretch>
            <a:fillRect/>
          </a:stretch>
        </p:blipFill>
        <p:spPr>
          <a:xfrm>
            <a:off x="4699575" y="1239575"/>
            <a:ext cx="3152174" cy="2066500"/>
          </a:xfrm>
          <a:prstGeom prst="rect">
            <a:avLst/>
          </a:prstGeom>
          <a:noFill/>
          <a:ln>
            <a:noFill/>
          </a:ln>
        </p:spPr>
      </p:pic>
      <p:pic>
        <p:nvPicPr>
          <p:cNvPr id="110" name="Google Shape;110;p15"/>
          <p:cNvPicPr preferRelativeResize="0"/>
          <p:nvPr/>
        </p:nvPicPr>
        <p:blipFill>
          <a:blip r:embed="rId5">
            <a:alphaModFix/>
          </a:blip>
          <a:stretch>
            <a:fillRect/>
          </a:stretch>
        </p:blipFill>
        <p:spPr>
          <a:xfrm>
            <a:off x="3058763" y="3705325"/>
            <a:ext cx="3026481" cy="206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17" name="Google Shape;117;p16"/>
          <p:cNvSpPr txBox="1"/>
          <p:nvPr>
            <p:ph idx="4294967295" type="subTitle"/>
          </p:nvPr>
        </p:nvSpPr>
        <p:spPr>
          <a:xfrm>
            <a:off x="318400" y="44425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900"/>
              <a:t>Replication of </a:t>
            </a:r>
            <a:r>
              <a:rPr b="1" lang="en-US" sz="2900"/>
              <a:t>time series</a:t>
            </a:r>
            <a:r>
              <a:rPr b="1" lang="en-US" sz="2900"/>
              <a:t> plots</a:t>
            </a:r>
            <a:endParaRPr b="1" sz="3100">
              <a:solidFill>
                <a:schemeClr val="dk1"/>
              </a:solidFill>
            </a:endParaRPr>
          </a:p>
        </p:txBody>
      </p:sp>
      <p:pic>
        <p:nvPicPr>
          <p:cNvPr id="118" name="Google Shape;118;p16"/>
          <p:cNvPicPr preferRelativeResize="0"/>
          <p:nvPr/>
        </p:nvPicPr>
        <p:blipFill>
          <a:blip r:embed="rId3">
            <a:alphaModFix/>
          </a:blip>
          <a:stretch>
            <a:fillRect/>
          </a:stretch>
        </p:blipFill>
        <p:spPr>
          <a:xfrm>
            <a:off x="427925" y="1070950"/>
            <a:ext cx="3630390" cy="2358050"/>
          </a:xfrm>
          <a:prstGeom prst="rect">
            <a:avLst/>
          </a:prstGeom>
          <a:noFill/>
          <a:ln>
            <a:noFill/>
          </a:ln>
        </p:spPr>
      </p:pic>
      <p:pic>
        <p:nvPicPr>
          <p:cNvPr id="119" name="Google Shape;119;p16"/>
          <p:cNvPicPr preferRelativeResize="0"/>
          <p:nvPr/>
        </p:nvPicPr>
        <p:blipFill>
          <a:blip r:embed="rId4">
            <a:alphaModFix/>
          </a:blip>
          <a:stretch>
            <a:fillRect/>
          </a:stretch>
        </p:blipFill>
        <p:spPr>
          <a:xfrm>
            <a:off x="4464825" y="1036436"/>
            <a:ext cx="3700044" cy="2427075"/>
          </a:xfrm>
          <a:prstGeom prst="rect">
            <a:avLst/>
          </a:prstGeom>
          <a:noFill/>
          <a:ln>
            <a:noFill/>
          </a:ln>
        </p:spPr>
      </p:pic>
      <p:pic>
        <p:nvPicPr>
          <p:cNvPr id="120" name="Google Shape;120;p16"/>
          <p:cNvPicPr preferRelativeResize="0"/>
          <p:nvPr/>
        </p:nvPicPr>
        <p:blipFill>
          <a:blip r:embed="rId5">
            <a:alphaModFix/>
          </a:blip>
          <a:stretch>
            <a:fillRect/>
          </a:stretch>
        </p:blipFill>
        <p:spPr>
          <a:xfrm>
            <a:off x="2389400" y="3584661"/>
            <a:ext cx="3630400" cy="24347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27" name="Google Shape;127;p17"/>
          <p:cNvSpPr txBox="1"/>
          <p:nvPr>
            <p:ph idx="4294967295" type="subTitle"/>
          </p:nvPr>
        </p:nvSpPr>
        <p:spPr>
          <a:xfrm>
            <a:off x="318400" y="5521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900"/>
              <a:t>Replication of time series plots</a:t>
            </a:r>
            <a:endParaRPr b="1" sz="2900">
              <a:solidFill>
                <a:schemeClr val="dk1"/>
              </a:solidFill>
            </a:endParaRPr>
          </a:p>
        </p:txBody>
      </p:sp>
      <p:pic>
        <p:nvPicPr>
          <p:cNvPr id="128" name="Google Shape;128;p17"/>
          <p:cNvPicPr preferRelativeResize="0"/>
          <p:nvPr/>
        </p:nvPicPr>
        <p:blipFill>
          <a:blip r:embed="rId3">
            <a:alphaModFix/>
          </a:blip>
          <a:stretch>
            <a:fillRect/>
          </a:stretch>
        </p:blipFill>
        <p:spPr>
          <a:xfrm>
            <a:off x="318400" y="1260375"/>
            <a:ext cx="4140900" cy="2776725"/>
          </a:xfrm>
          <a:prstGeom prst="rect">
            <a:avLst/>
          </a:prstGeom>
          <a:noFill/>
          <a:ln>
            <a:noFill/>
          </a:ln>
        </p:spPr>
      </p:pic>
      <p:pic>
        <p:nvPicPr>
          <p:cNvPr id="129" name="Google Shape;129;p17"/>
          <p:cNvPicPr preferRelativeResize="0"/>
          <p:nvPr/>
        </p:nvPicPr>
        <p:blipFill>
          <a:blip r:embed="rId4">
            <a:alphaModFix/>
          </a:blip>
          <a:stretch>
            <a:fillRect/>
          </a:stretch>
        </p:blipFill>
        <p:spPr>
          <a:xfrm>
            <a:off x="4720400" y="1301162"/>
            <a:ext cx="4081254" cy="2695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36" name="Google Shape;136;p18"/>
          <p:cNvSpPr txBox="1"/>
          <p:nvPr>
            <p:ph idx="4294967295" type="subTitle"/>
          </p:nvPr>
        </p:nvSpPr>
        <p:spPr>
          <a:xfrm>
            <a:off x="318400" y="5521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900"/>
              <a:t>Time series box plots - GRF</a:t>
            </a:r>
            <a:endParaRPr b="1" sz="2900">
              <a:solidFill>
                <a:schemeClr val="dk1"/>
              </a:solidFill>
            </a:endParaRPr>
          </a:p>
        </p:txBody>
      </p:sp>
      <p:pic>
        <p:nvPicPr>
          <p:cNvPr id="137" name="Google Shape;137;p18"/>
          <p:cNvPicPr preferRelativeResize="0"/>
          <p:nvPr/>
        </p:nvPicPr>
        <p:blipFill>
          <a:blip r:embed="rId3">
            <a:alphaModFix/>
          </a:blip>
          <a:stretch>
            <a:fillRect/>
          </a:stretch>
        </p:blipFill>
        <p:spPr>
          <a:xfrm>
            <a:off x="318400" y="1320425"/>
            <a:ext cx="4100624" cy="2525742"/>
          </a:xfrm>
          <a:prstGeom prst="rect">
            <a:avLst/>
          </a:prstGeom>
          <a:noFill/>
          <a:ln>
            <a:noFill/>
          </a:ln>
        </p:spPr>
      </p:pic>
      <p:pic>
        <p:nvPicPr>
          <p:cNvPr id="138" name="Google Shape;138;p18"/>
          <p:cNvPicPr preferRelativeResize="0"/>
          <p:nvPr/>
        </p:nvPicPr>
        <p:blipFill>
          <a:blip r:embed="rId4">
            <a:alphaModFix/>
          </a:blip>
          <a:stretch>
            <a:fillRect/>
          </a:stretch>
        </p:blipFill>
        <p:spPr>
          <a:xfrm>
            <a:off x="4419025" y="1320425"/>
            <a:ext cx="4100629" cy="2525750"/>
          </a:xfrm>
          <a:prstGeom prst="rect">
            <a:avLst/>
          </a:prstGeom>
          <a:noFill/>
          <a:ln>
            <a:noFill/>
          </a:ln>
        </p:spPr>
      </p:pic>
      <p:pic>
        <p:nvPicPr>
          <p:cNvPr id="139" name="Google Shape;139;p18"/>
          <p:cNvPicPr preferRelativeResize="0"/>
          <p:nvPr/>
        </p:nvPicPr>
        <p:blipFill>
          <a:blip r:embed="rId5">
            <a:alphaModFix/>
          </a:blip>
          <a:stretch>
            <a:fillRect/>
          </a:stretch>
        </p:blipFill>
        <p:spPr>
          <a:xfrm>
            <a:off x="318400" y="3987800"/>
            <a:ext cx="4100624" cy="25257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2900"/>
              <a:t>Time series box plots - COP</a:t>
            </a:r>
            <a:endParaRPr b="1" sz="2900"/>
          </a:p>
          <a:p>
            <a:pPr indent="0" lvl="0" marL="0" rtl="0" algn="l">
              <a:spcBef>
                <a:spcPts val="0"/>
              </a:spcBef>
              <a:spcAft>
                <a:spcPts val="0"/>
              </a:spcAft>
              <a:buNone/>
            </a:pPr>
            <a:r>
              <a:t/>
            </a:r>
            <a:endParaRPr/>
          </a:p>
        </p:txBody>
      </p:sp>
      <p:pic>
        <p:nvPicPr>
          <p:cNvPr id="146" name="Google Shape;146;p19"/>
          <p:cNvPicPr preferRelativeResize="0"/>
          <p:nvPr/>
        </p:nvPicPr>
        <p:blipFill>
          <a:blip r:embed="rId3">
            <a:alphaModFix/>
          </a:blip>
          <a:stretch>
            <a:fillRect/>
          </a:stretch>
        </p:blipFill>
        <p:spPr>
          <a:xfrm>
            <a:off x="390000" y="2299011"/>
            <a:ext cx="4288750" cy="2641627"/>
          </a:xfrm>
          <a:prstGeom prst="rect">
            <a:avLst/>
          </a:prstGeom>
          <a:noFill/>
          <a:ln>
            <a:noFill/>
          </a:ln>
        </p:spPr>
      </p:pic>
      <p:pic>
        <p:nvPicPr>
          <p:cNvPr id="147" name="Google Shape;147;p19"/>
          <p:cNvPicPr preferRelativeResize="0"/>
          <p:nvPr/>
        </p:nvPicPr>
        <p:blipFill>
          <a:blip r:embed="rId4">
            <a:alphaModFix/>
          </a:blip>
          <a:stretch>
            <a:fillRect/>
          </a:stretch>
        </p:blipFill>
        <p:spPr>
          <a:xfrm>
            <a:off x="4192277" y="2282575"/>
            <a:ext cx="4342123" cy="267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p:nvPr/>
        </p:nvSpPr>
        <p:spPr>
          <a:xfrm>
            <a:off x="-2060575" y="-676275"/>
            <a:ext cx="184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54" name="Google Shape;154;p20"/>
          <p:cNvSpPr txBox="1"/>
          <p:nvPr>
            <p:ph idx="4294967295" type="subTitle"/>
          </p:nvPr>
        </p:nvSpPr>
        <p:spPr>
          <a:xfrm>
            <a:off x="318400" y="552100"/>
            <a:ext cx="7772400" cy="62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2500"/>
              <a:t>FPCA</a:t>
            </a:r>
            <a:endParaRPr b="1" sz="2500">
              <a:solidFill>
                <a:schemeClr val="dk1"/>
              </a:solidFill>
            </a:endParaRPr>
          </a:p>
        </p:txBody>
      </p:sp>
      <p:pic>
        <p:nvPicPr>
          <p:cNvPr id="155" name="Google Shape;155;p20"/>
          <p:cNvPicPr preferRelativeResize="0"/>
          <p:nvPr/>
        </p:nvPicPr>
        <p:blipFill>
          <a:blip r:embed="rId3">
            <a:alphaModFix/>
          </a:blip>
          <a:stretch>
            <a:fillRect/>
          </a:stretch>
        </p:blipFill>
        <p:spPr>
          <a:xfrm>
            <a:off x="167725" y="1112569"/>
            <a:ext cx="4404275" cy="2887706"/>
          </a:xfrm>
          <a:prstGeom prst="rect">
            <a:avLst/>
          </a:prstGeom>
          <a:noFill/>
          <a:ln>
            <a:noFill/>
          </a:ln>
        </p:spPr>
      </p:pic>
      <p:pic>
        <p:nvPicPr>
          <p:cNvPr id="156" name="Google Shape;156;p20"/>
          <p:cNvPicPr preferRelativeResize="0"/>
          <p:nvPr/>
        </p:nvPicPr>
        <p:blipFill>
          <a:blip r:embed="rId4">
            <a:alphaModFix/>
          </a:blip>
          <a:stretch>
            <a:fillRect/>
          </a:stretch>
        </p:blipFill>
        <p:spPr>
          <a:xfrm>
            <a:off x="4572000" y="1112575"/>
            <a:ext cx="4455283" cy="2887700"/>
          </a:xfrm>
          <a:prstGeom prst="rect">
            <a:avLst/>
          </a:prstGeom>
          <a:noFill/>
          <a:ln>
            <a:noFill/>
          </a:ln>
        </p:spPr>
      </p:pic>
      <p:graphicFrame>
        <p:nvGraphicFramePr>
          <p:cNvPr id="157" name="Google Shape;157;p20"/>
          <p:cNvGraphicFramePr/>
          <p:nvPr/>
        </p:nvGraphicFramePr>
        <p:xfrm>
          <a:off x="1234263" y="4175825"/>
          <a:ext cx="3000000" cy="3000000"/>
        </p:xfrm>
        <a:graphic>
          <a:graphicData uri="http://schemas.openxmlformats.org/drawingml/2006/table">
            <a:tbl>
              <a:tblPr>
                <a:noFill/>
                <a:tableStyleId>{DA80FCF3-73DC-4DA3-9C0D-7D9823953381}</a:tableStyleId>
              </a:tblPr>
              <a:tblGrid>
                <a:gridCol w="1404750"/>
                <a:gridCol w="1440500"/>
              </a:tblGrid>
              <a:tr h="319175">
                <a:tc>
                  <a:txBody>
                    <a:bodyPr/>
                    <a:lstStyle/>
                    <a:p>
                      <a:pPr indent="0" lvl="0" marL="0" rtl="0" algn="l">
                        <a:spcBef>
                          <a:spcPts val="0"/>
                        </a:spcBef>
                        <a:spcAft>
                          <a:spcPts val="0"/>
                        </a:spcAft>
                        <a:buNone/>
                      </a:pPr>
                      <a:r>
                        <a:rPr b="1" lang="en-US" sz="1200">
                          <a:latin typeface="Calibri"/>
                          <a:ea typeface="Calibri"/>
                          <a:cs typeface="Calibri"/>
                          <a:sym typeface="Calibri"/>
                        </a:rPr>
                        <a:t>Component Number</a:t>
                      </a:r>
                      <a:endParaRPr b="1"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200">
                          <a:latin typeface="Calibri"/>
                          <a:ea typeface="Calibri"/>
                          <a:cs typeface="Calibri"/>
                          <a:sym typeface="Calibri"/>
                        </a:rPr>
                        <a:t>%Variance explained</a:t>
                      </a:r>
                      <a:endParaRPr b="1"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03050">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80.4%</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03050">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12.9%</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03050">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3.4%</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03050">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1.7%</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303050">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1.3%</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graphicFrame>
        <p:nvGraphicFramePr>
          <p:cNvPr id="158" name="Google Shape;158;p20"/>
          <p:cNvGraphicFramePr/>
          <p:nvPr/>
        </p:nvGraphicFramePr>
        <p:xfrm>
          <a:off x="5285163" y="4175813"/>
          <a:ext cx="3000000" cy="3000000"/>
        </p:xfrm>
        <a:graphic>
          <a:graphicData uri="http://schemas.openxmlformats.org/drawingml/2006/table">
            <a:tbl>
              <a:tblPr>
                <a:noFill/>
                <a:tableStyleId>{DA80FCF3-73DC-4DA3-9C0D-7D9823953381}</a:tableStyleId>
              </a:tblPr>
              <a:tblGrid>
                <a:gridCol w="1495425"/>
                <a:gridCol w="1533525"/>
              </a:tblGrid>
              <a:tr h="327325">
                <a:tc>
                  <a:txBody>
                    <a:bodyPr/>
                    <a:lstStyle/>
                    <a:p>
                      <a:pPr indent="0" lvl="0" marL="0" rtl="0" algn="l">
                        <a:spcBef>
                          <a:spcPts val="0"/>
                        </a:spcBef>
                        <a:spcAft>
                          <a:spcPts val="0"/>
                        </a:spcAft>
                        <a:buNone/>
                      </a:pPr>
                      <a:r>
                        <a:rPr b="1" lang="en-US" sz="1200">
                          <a:latin typeface="Calibri"/>
                          <a:ea typeface="Calibri"/>
                          <a:cs typeface="Calibri"/>
                          <a:sym typeface="Calibri"/>
                        </a:rPr>
                        <a:t>Component Number</a:t>
                      </a:r>
                      <a:endParaRPr b="1"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200">
                          <a:latin typeface="Calibri"/>
                          <a:ea typeface="Calibri"/>
                          <a:cs typeface="Calibri"/>
                          <a:sym typeface="Calibri"/>
                        </a:rPr>
                        <a:t>%Variance explained</a:t>
                      </a:r>
                      <a:endParaRPr b="1"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2381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81.7%</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2381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12.6%</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2381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3.2%</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2381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1.5%</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1.1%</a:t>
                      </a:r>
                      <a:endParaRPr sz="1200">
                        <a:latin typeface="Calibri"/>
                        <a:ea typeface="Calibri"/>
                        <a:cs typeface="Calibri"/>
                        <a:sym typeface="Calibri"/>
                      </a:endParaRPr>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